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936" r:id="rId1"/>
  </p:sldMasterIdLst>
  <p:notesMasterIdLst>
    <p:notesMasterId r:id="rId11"/>
  </p:notesMasterIdLst>
  <p:sldIdLst>
    <p:sldId id="396" r:id="rId2"/>
    <p:sldId id="392" r:id="rId3"/>
    <p:sldId id="418" r:id="rId4"/>
    <p:sldId id="419" r:id="rId5"/>
    <p:sldId id="420" r:id="rId6"/>
    <p:sldId id="421" r:id="rId7"/>
    <p:sldId id="422" r:id="rId8"/>
    <p:sldId id="423" r:id="rId9"/>
    <p:sldId id="417" r:id="rId10"/>
  </p:sldIdLst>
  <p:sldSz cx="9906000" cy="6858000" type="A4"/>
  <p:notesSz cx="6797675" cy="9874250"/>
  <p:defaultTextStyle>
    <a:defPPr>
      <a:defRPr lang="ru-RU"/>
    </a:defPPr>
    <a:lvl1pPr algn="l" defTabSz="582613" rtl="0" fontAlgn="base">
      <a:spcBef>
        <a:spcPct val="0"/>
      </a:spcBef>
      <a:spcAft>
        <a:spcPct val="0"/>
      </a:spcAft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1pPr>
    <a:lvl2pPr marL="341313" indent="112713" algn="l" defTabSz="582613" rtl="0" fontAlgn="base">
      <a:spcBef>
        <a:spcPct val="0"/>
      </a:spcBef>
      <a:spcAft>
        <a:spcPct val="0"/>
      </a:spcAft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2pPr>
    <a:lvl3pPr marL="684213" indent="227013" algn="l" defTabSz="582613" rtl="0" fontAlgn="base">
      <a:spcBef>
        <a:spcPct val="0"/>
      </a:spcBef>
      <a:spcAft>
        <a:spcPct val="0"/>
      </a:spcAft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3pPr>
    <a:lvl4pPr marL="1027113" indent="341313" algn="l" defTabSz="582613" rtl="0" fontAlgn="base">
      <a:spcBef>
        <a:spcPct val="0"/>
      </a:spcBef>
      <a:spcAft>
        <a:spcPct val="0"/>
      </a:spcAft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4pPr>
    <a:lvl5pPr marL="1370013" indent="455613" algn="l" defTabSz="582613" rtl="0" fontAlgn="base">
      <a:spcBef>
        <a:spcPct val="0"/>
      </a:spcBef>
      <a:spcAft>
        <a:spcPct val="0"/>
      </a:spcAft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5pPr>
    <a:lvl6pPr marL="2286000" algn="l" defTabSz="914400" rtl="0" eaLnBrk="1" latinLnBrk="0" hangingPunct="1"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6pPr>
    <a:lvl7pPr marL="2743200" algn="l" defTabSz="914400" rtl="0" eaLnBrk="1" latinLnBrk="0" hangingPunct="1"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7pPr>
    <a:lvl8pPr marL="3200400" algn="l" defTabSz="914400" rtl="0" eaLnBrk="1" latinLnBrk="0" hangingPunct="1"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8pPr>
    <a:lvl9pPr marL="3657600" algn="l" defTabSz="914400" rtl="0" eaLnBrk="1" latinLnBrk="0" hangingPunct="1">
      <a:defRPr sz="2700" kern="1200">
        <a:solidFill>
          <a:srgbClr val="000000"/>
        </a:solidFill>
        <a:latin typeface="Helvetica Light"/>
        <a:ea typeface="Helvetica Light"/>
        <a:cs typeface="Helvetica Light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00FF"/>
    <a:srgbClr val="F6FC04"/>
    <a:srgbClr val="FCD904"/>
    <a:srgbClr val="062FFA"/>
    <a:srgbClr val="0CAC04"/>
    <a:srgbClr val="FFFF00"/>
    <a:srgbClr val="F4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28" autoAdjust="0"/>
  </p:normalViewPr>
  <p:slideViewPr>
    <p:cSldViewPr>
      <p:cViewPr varScale="1">
        <p:scale>
          <a:sx n="87" d="100"/>
          <a:sy n="87" d="100"/>
        </p:scale>
        <p:origin x="-1248" y="-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957951574702122E-2"/>
          <c:y val="3.1582960316237266E-2"/>
          <c:w val="0.77864738234591435"/>
          <c:h val="0.792398738849805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на 01.01.2020</c:v>
                </c:pt>
              </c:strCache>
            </c:strRef>
          </c:tx>
          <c:invertIfNegative val="0"/>
          <c:cat>
            <c:strRef>
              <c:f>Лист1!$A$3:$A$5</c:f>
              <c:strCache>
                <c:ptCount val="3"/>
                <c:pt idx="0">
                  <c:v>Налог на имущество физических лиц</c:v>
                </c:pt>
                <c:pt idx="1">
                  <c:v>Транспортный налог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523.6</c:v>
                </c:pt>
                <c:pt idx="1">
                  <c:v>1565.3</c:v>
                </c:pt>
                <c:pt idx="2">
                  <c:v>172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на 01.08.2020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803950986763516E-3"/>
                  <c:y val="-4.8359322082492627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dirty="0" smtClean="0"/>
                      <a:t>-</a:t>
                    </a:r>
                    <a:r>
                      <a:rPr lang="ru-RU" sz="2400" b="1" baseline="0" dirty="0" smtClean="0"/>
                      <a:t> 25.1 </a:t>
                    </a:r>
                    <a:r>
                      <a:rPr lang="ru-RU" sz="2400" b="1" baseline="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6823705920581099E-3"/>
                  <c:y val="-0.10240797617469027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 smtClean="0"/>
                      <a:t>-</a:t>
                    </a:r>
                    <a:r>
                      <a:rPr lang="ru-RU" sz="2400" baseline="0" dirty="0" smtClean="0"/>
                      <a:t> 23.8</a:t>
                    </a:r>
                    <a:r>
                      <a:rPr lang="ru-RU" sz="2400" dirty="0" smtClean="0"/>
                      <a:t> </a:t>
                    </a:r>
                    <a:r>
                      <a:rPr lang="ru-RU" sz="24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047111776174329E-2"/>
                  <c:y val="-3.9825324067935049E-2"/>
                </c:manualLayout>
              </c:layout>
              <c:tx>
                <c:rich>
                  <a:bodyPr/>
                  <a:lstStyle/>
                  <a:p>
                    <a:r>
                      <a:rPr lang="ru-RU" sz="2400" dirty="0" smtClean="0"/>
                      <a:t>-</a:t>
                    </a:r>
                    <a:r>
                      <a:rPr lang="ru-RU" sz="2400" baseline="0" dirty="0" smtClean="0"/>
                      <a:t> </a:t>
                    </a:r>
                    <a:r>
                      <a:rPr lang="ru-RU" sz="2400" dirty="0" smtClean="0"/>
                      <a:t>23.4 </a:t>
                    </a:r>
                    <a:r>
                      <a:rPr lang="ru-RU" sz="24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Лист1!$A$3:$A$5</c:f>
              <c:strCache>
                <c:ptCount val="3"/>
                <c:pt idx="0">
                  <c:v>Налог на имущество физических лиц</c:v>
                </c:pt>
                <c:pt idx="1">
                  <c:v>Транспортный налог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Лист1!$C$3:$C$5</c:f>
              <c:numCache>
                <c:formatCode>#,##0.00</c:formatCode>
                <c:ptCount val="3"/>
                <c:pt idx="0" formatCode="General">
                  <c:v>392.4</c:v>
                </c:pt>
                <c:pt idx="1">
                  <c:v>1192.8</c:v>
                </c:pt>
                <c:pt idx="2" formatCode="General">
                  <c:v>131.80000000000001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60864"/>
        <c:axId val="5074944"/>
        <c:axId val="0"/>
      </c:bar3DChart>
      <c:catAx>
        <c:axId val="50608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5074944"/>
        <c:crosses val="autoZero"/>
        <c:auto val="1"/>
        <c:lblAlgn val="ctr"/>
        <c:lblOffset val="100"/>
        <c:noMultiLvlLbl val="0"/>
      </c:catAx>
      <c:valAx>
        <c:axId val="5074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5060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Лист3!$B$3</c:f>
              <c:strCache>
                <c:ptCount val="1"/>
                <c:pt idx="0">
                  <c:v>на 01.01.2019</c:v>
                </c:pt>
              </c:strCache>
            </c:strRef>
          </c:tx>
          <c:invertIfNegative val="0"/>
          <c:cat>
            <c:strRef>
              <c:f>Лист3!$A$4:$A$6</c:f>
              <c:strCache>
                <c:ptCount val="3"/>
                <c:pt idx="0">
                  <c:v>Налог на имущество физических лиц</c:v>
                </c:pt>
                <c:pt idx="1">
                  <c:v>Транспортный налог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Лист3!$B$4:$B$6</c:f>
              <c:numCache>
                <c:formatCode>0.0</c:formatCode>
                <c:ptCount val="3"/>
                <c:pt idx="0">
                  <c:v>649.70000000000005</c:v>
                </c:pt>
                <c:pt idx="1">
                  <c:v>1843.1</c:v>
                </c:pt>
                <c:pt idx="2">
                  <c:v>219.3</c:v>
                </c:pt>
              </c:numCache>
            </c:numRef>
          </c:val>
        </c:ser>
        <c:ser>
          <c:idx val="1"/>
          <c:order val="1"/>
          <c:tx>
            <c:strRef>
              <c:f>Лист3!$C$3</c:f>
              <c:strCache>
                <c:ptCount val="1"/>
                <c:pt idx="0">
                  <c:v>на 01.01.2020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033572027350496E-2"/>
                  <c:y val="-8.9606577734294146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+ 17.5 %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0167860136752481E-3"/>
                  <c:y val="5.9737718489529436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+ 3.7 %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843643635555645E-2"/>
                  <c:y val="-2.3895087395811719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/>
                      <a:t>- 10.4 %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Лист3!$A$4:$A$6</c:f>
              <c:strCache>
                <c:ptCount val="3"/>
                <c:pt idx="0">
                  <c:v>Налог на имущество физических лиц</c:v>
                </c:pt>
                <c:pt idx="1">
                  <c:v>Транспортный налог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Лист3!$C$4:$C$6</c:f>
              <c:numCache>
                <c:formatCode>0.0</c:formatCode>
                <c:ptCount val="3"/>
                <c:pt idx="0" formatCode="General">
                  <c:v>763.1</c:v>
                </c:pt>
                <c:pt idx="1">
                  <c:v>1912.6</c:v>
                </c:pt>
                <c:pt idx="2" formatCode="General">
                  <c:v>196.4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536384"/>
        <c:axId val="5546368"/>
        <c:axId val="0"/>
      </c:bar3DChart>
      <c:catAx>
        <c:axId val="5536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5546368"/>
        <c:crosses val="autoZero"/>
        <c:auto val="1"/>
        <c:lblAlgn val="ctr"/>
        <c:lblOffset val="100"/>
        <c:noMultiLvlLbl val="0"/>
      </c:catAx>
      <c:valAx>
        <c:axId val="55463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55363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62DDC-40F8-4711-88A6-E212464264A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A221AC-E71E-4776-904E-4C41E453432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Каждый </a:t>
          </a:r>
          <a:r>
            <a:rPr lang="ru-RU" sz="25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ОБЯЗАН </a:t>
          </a: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платить законно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установленные налоги и сборы.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2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обязанности по уплате имущественных налогов с физических лиц – залог экономического благополучия муниципалитета.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800" dirty="0" smtClean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+mn-lt"/>
            </a:rPr>
            <a:t> </a:t>
          </a:r>
          <a:endParaRPr lang="ru-RU" sz="1800" dirty="0">
            <a:latin typeface="+mn-lt"/>
          </a:endParaRPr>
        </a:p>
      </dgm:t>
    </dgm:pt>
    <dgm:pt modelId="{6F0800A9-4F60-49B7-AB5B-DAAA6FB8A44B}" type="parTrans" cxnId="{FDF78806-D73B-49CC-B90B-0082973D9498}">
      <dgm:prSet/>
      <dgm:spPr/>
      <dgm:t>
        <a:bodyPr/>
        <a:lstStyle/>
        <a:p>
          <a:endParaRPr lang="ru-RU"/>
        </a:p>
      </dgm:t>
    </dgm:pt>
    <dgm:pt modelId="{8A48CD10-F2C6-4D11-98A7-91C8EE56DDCD}" type="sibTrans" cxnId="{FDF78806-D73B-49CC-B90B-0082973D9498}">
      <dgm:prSet/>
      <dgm:spPr/>
      <dgm:t>
        <a:bodyPr/>
        <a:lstStyle/>
        <a:p>
          <a:endParaRPr lang="ru-RU"/>
        </a:p>
      </dgm:t>
    </dgm:pt>
    <dgm:pt modelId="{97325DAE-FD78-4800-99EF-BC634FCBD04F}" type="pres">
      <dgm:prSet presAssocID="{A0162DDC-40F8-4711-88A6-E212464264A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0B2634-2BBD-496D-B596-1B4713ACB4F5}" type="pres">
      <dgm:prSet presAssocID="{A0162DDC-40F8-4711-88A6-E212464264AD}" presName="dummyMaxCanvas" presStyleCnt="0">
        <dgm:presLayoutVars/>
      </dgm:prSet>
      <dgm:spPr/>
    </dgm:pt>
    <dgm:pt modelId="{16C6F01E-29DD-4093-B677-A4779F44597A}" type="pres">
      <dgm:prSet presAssocID="{A0162DDC-40F8-4711-88A6-E212464264AD}" presName="OneNode_1" presStyleLbl="node1" presStyleIdx="0" presStyleCnt="1" custScaleY="132712" custLinFactNeighborY="-1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B20201-818C-4825-9719-452512D7BA64}" type="presOf" srcId="{38A221AC-E71E-4776-904E-4C41E4534323}" destId="{16C6F01E-29DD-4093-B677-A4779F44597A}" srcOrd="0" destOrd="0" presId="urn:microsoft.com/office/officeart/2005/8/layout/vProcess5"/>
    <dgm:cxn modelId="{47BA8784-017D-4215-8B4D-E665BF6B09D7}" type="presOf" srcId="{A0162DDC-40F8-4711-88A6-E212464264AD}" destId="{97325DAE-FD78-4800-99EF-BC634FCBD04F}" srcOrd="0" destOrd="0" presId="urn:microsoft.com/office/officeart/2005/8/layout/vProcess5"/>
    <dgm:cxn modelId="{FDF78806-D73B-49CC-B90B-0082973D9498}" srcId="{A0162DDC-40F8-4711-88A6-E212464264AD}" destId="{38A221AC-E71E-4776-904E-4C41E4534323}" srcOrd="0" destOrd="0" parTransId="{6F0800A9-4F60-49B7-AB5B-DAAA6FB8A44B}" sibTransId="{8A48CD10-F2C6-4D11-98A7-91C8EE56DDCD}"/>
    <dgm:cxn modelId="{140C80B3-9821-4960-B3AA-C59F7C7DA54F}" type="presParOf" srcId="{97325DAE-FD78-4800-99EF-BC634FCBD04F}" destId="{C90B2634-2BBD-496D-B596-1B4713ACB4F5}" srcOrd="0" destOrd="0" presId="urn:microsoft.com/office/officeart/2005/8/layout/vProcess5"/>
    <dgm:cxn modelId="{2434D0A6-1E3A-4FF5-AEFC-08CBFC5D80BE}" type="presParOf" srcId="{97325DAE-FD78-4800-99EF-BC634FCBD04F}" destId="{16C6F01E-29DD-4093-B677-A4779F44597A}" srcOrd="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6F01E-29DD-4093-B677-A4779F44597A}">
      <dsp:nvSpPr>
        <dsp:cNvPr id="0" name=""/>
        <dsp:cNvSpPr/>
      </dsp:nvSpPr>
      <dsp:spPr>
        <a:xfrm>
          <a:off x="0" y="792086"/>
          <a:ext cx="7478464" cy="329693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38100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Каждый </a:t>
          </a:r>
          <a:r>
            <a:rPr lang="ru-RU" sz="25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ОБЯЗАН </a:t>
          </a: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платить законно 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установленные налоги и сборы.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5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обязанности по уплате имущественных налогов с физических лиц – залог экономического благополучия муниципалитета.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kern="1200" dirty="0" smtClean="0">
            <a:latin typeface="+mn-lt"/>
          </a:endParaRP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+mn-lt"/>
            </a:rPr>
            <a:t> </a:t>
          </a:r>
          <a:endParaRPr lang="ru-RU" sz="1800" kern="1200" dirty="0">
            <a:latin typeface="+mn-lt"/>
          </a:endParaRPr>
        </a:p>
      </dsp:txBody>
      <dsp:txXfrm>
        <a:off x="96564" y="888650"/>
        <a:ext cx="7285336" cy="31038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ru-RU" noProof="0" smtClean="0">
                <a:sym typeface="Noteworthy Bold" charset="0"/>
              </a:rPr>
              <a:t>Second level</a:t>
            </a:r>
          </a:p>
          <a:p>
            <a:pPr lvl="2"/>
            <a:r>
              <a:rPr lang="ru-RU" noProof="0" smtClean="0">
                <a:sym typeface="Noteworthy Bold" charset="0"/>
              </a:rPr>
              <a:t>Third level</a:t>
            </a:r>
          </a:p>
          <a:p>
            <a:pPr lvl="3"/>
            <a:r>
              <a:rPr lang="ru-RU" noProof="0" smtClean="0">
                <a:sym typeface="Noteworthy Bold" charset="0"/>
              </a:rPr>
              <a:t>Fourth level</a:t>
            </a:r>
          </a:p>
          <a:p>
            <a:pPr lvl="4"/>
            <a:r>
              <a:rPr lang="ru-RU" noProof="0" smtClean="0">
                <a:sym typeface="Noteworthy Bold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79146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/>
      </a:defRPr>
    </a:lvl1pPr>
    <a:lvl2pPr marL="3413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/>
      </a:defRPr>
    </a:lvl2pPr>
    <a:lvl3pPr marL="6842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/>
      </a:defRPr>
    </a:lvl3pPr>
    <a:lvl4pPr marL="10271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/>
      </a:defRPr>
    </a:lvl4pPr>
    <a:lvl5pPr marL="1370013" algn="l" defTabSz="455613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/>
      </a:defRPr>
    </a:lvl5pPr>
    <a:lvl6pPr marL="228585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8951" indent="-28806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52233" indent="-2304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13127" indent="-2304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74019" indent="-230447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34912" indent="-230447" defTabSz="10498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95806" indent="-230447" defTabSz="10498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56699" indent="-230447" defTabSz="10498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917593" indent="-230447" defTabSz="1049814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1049814" eaLnBrk="1" fontAlgn="base" hangingPunct="1">
              <a:spcBef>
                <a:spcPct val="0"/>
              </a:spcBef>
              <a:spcAft>
                <a:spcPct val="0"/>
              </a:spcAft>
            </a:pPr>
            <a:fld id="{6D8468D7-8F8A-451D-AD5C-6143CF953C14}" type="slidenum">
              <a:rPr lang="ru-RU" sz="1200">
                <a:solidFill>
                  <a:srgbClr val="000000"/>
                </a:solidFill>
                <a:latin typeface="Calibri" pitchFamily="34" charset="0"/>
              </a:rPr>
              <a:pPr defTabSz="1049814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z="12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90441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3363691"/>
            <a:ext cx="8420100" cy="1470025"/>
          </a:xfrm>
        </p:spPr>
        <p:txBody>
          <a:bodyPr>
            <a:normAutofit/>
          </a:bodyPr>
          <a:lstStyle>
            <a:lvl1pPr>
              <a:defRPr sz="5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4865834"/>
            <a:ext cx="6934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0" b="0">
                <a:solidFill>
                  <a:schemeClr val="bg1"/>
                </a:solidFill>
                <a:latin typeface="+mj-lt"/>
              </a:defRPr>
            </a:lvl1pPr>
            <a:lvl2pPr marL="478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19" indent="0">
              <a:buNone/>
              <a:defRPr sz="2900"/>
            </a:lvl2pPr>
            <a:lvl3pPr marL="957838" indent="0">
              <a:buNone/>
              <a:defRPr sz="2500"/>
            </a:lvl3pPr>
            <a:lvl4pPr marL="1436757" indent="0">
              <a:buNone/>
              <a:defRPr sz="2100"/>
            </a:lvl4pPr>
            <a:lvl5pPr marL="1915677" indent="0">
              <a:buNone/>
              <a:defRPr sz="2100"/>
            </a:lvl5pPr>
            <a:lvl6pPr marL="2394596" indent="0">
              <a:buNone/>
              <a:defRPr sz="2100"/>
            </a:lvl6pPr>
            <a:lvl7pPr marL="2873515" indent="0">
              <a:buNone/>
              <a:defRPr sz="2100"/>
            </a:lvl7pPr>
            <a:lvl8pPr marL="3352434" indent="0">
              <a:buNone/>
              <a:defRPr sz="2100"/>
            </a:lvl8pPr>
            <a:lvl9pPr marL="3831353" indent="0">
              <a:buNone/>
              <a:defRPr sz="21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D0563-9A32-4154-9080-FD932944B4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16AE-E42F-4B9F-A8F3-D0D4AC4A01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399465" y="303213"/>
            <a:ext cx="2605485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79574" y="303213"/>
            <a:ext cx="7654791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7AA2-894D-4288-A8A7-12E2A5131D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348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904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419850" y="5127625"/>
            <a:ext cx="1001713" cy="376238"/>
          </a:xfrm>
          <a:prstGeom prst="rect">
            <a:avLst/>
          </a:prstGeom>
          <a:noFill/>
          <a:ln>
            <a:noFill/>
          </a:ln>
          <a:extLst/>
        </p:spPr>
        <p:txBody>
          <a:bodyPr lIns="83969" tIns="41985" rIns="83969" bIns="41985"/>
          <a:lstStyle>
            <a:lvl1pPr eaLnBrk="0" hangingPunct="0"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2950" indent="-285750" eaLnBrk="0" hangingPunct="0"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43000" indent="-228600" eaLnBrk="0" hangingPunct="0"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00200" indent="-228600" eaLnBrk="0" hangingPunct="0"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57400" indent="-228600" eaLnBrk="0" hangingPunct="0"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514600" indent="-228600" defTabSz="58261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971800" indent="-228600" defTabSz="58261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429000" indent="-228600" defTabSz="58261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3886200" indent="-228600" defTabSz="582613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eaLnBrk="1" hangingPunct="1">
              <a:defRPr/>
            </a:pP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1"/>
            <a:ext cx="7930745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0921" indent="2916">
              <a:defRPr>
                <a:latin typeface="+mj-lt"/>
              </a:defRPr>
            </a:lvl2pPr>
            <a:lvl3pPr marL="577289" indent="-239079">
              <a:tabLst/>
              <a:defRPr>
                <a:latin typeface="+mj-lt"/>
              </a:defRPr>
            </a:lvl3pPr>
            <a:lvl4pPr marL="0" indent="330921">
              <a:lnSpc>
                <a:spcPts val="1653"/>
              </a:lnSpc>
              <a:spcBef>
                <a:spcPts val="367"/>
              </a:spcBef>
              <a:defRPr>
                <a:latin typeface="+mj-lt"/>
              </a:defRPr>
            </a:lvl4pPr>
            <a:lvl5pPr>
              <a:lnSpc>
                <a:spcPts val="1653"/>
              </a:lnSpc>
              <a:spcBef>
                <a:spcPts val="367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91187" y="501071"/>
            <a:ext cx="7948625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6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4FC34-1277-4CDD-9F9A-1D5AEF1A5DA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4413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1189" y="1606871"/>
            <a:ext cx="7930745" cy="4829253"/>
          </a:xfrm>
        </p:spPr>
        <p:txBody>
          <a:bodyPr/>
          <a:lstStyle>
            <a:lvl1pPr marL="333837" indent="0">
              <a:buFontTx/>
              <a:buNone/>
              <a:defRPr b="1">
                <a:latin typeface="+mj-lt"/>
              </a:defRPr>
            </a:lvl1pPr>
            <a:lvl2pPr marL="333837" indent="0">
              <a:defRPr>
                <a:latin typeface="+mj-lt"/>
              </a:defRPr>
            </a:lvl2pPr>
            <a:lvl3pPr marL="577289" indent="-239079">
              <a:defRPr>
                <a:latin typeface="+mj-lt"/>
              </a:defRPr>
            </a:lvl3pPr>
            <a:lvl4pPr marL="0" indent="330921">
              <a:defRPr>
                <a:latin typeface="+mj-lt"/>
              </a:defRPr>
            </a:lvl4pPr>
            <a:lvl5pPr marL="1317852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90421" y="501071"/>
            <a:ext cx="7949392" cy="1105803"/>
          </a:xfrm>
        </p:spPr>
        <p:txBody>
          <a:bodyPr/>
          <a:lstStyle>
            <a:lvl1pPr marL="0" marR="0" indent="0" defTabSz="95783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0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AD128-D4E9-4AC4-97CA-398B8B0AEC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4413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9" y="1012506"/>
            <a:ext cx="7930745" cy="202463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89" y="3429720"/>
            <a:ext cx="7930745" cy="3006404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3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CE9E-6CFF-4B53-906A-C842E3BA55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904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7" y="501068"/>
            <a:ext cx="7948625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91188" y="1606873"/>
            <a:ext cx="3922494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91176" y="1606873"/>
            <a:ext cx="3948639" cy="4695797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7427E-71D1-4B67-BAC2-99CAAFDEC7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501067"/>
            <a:ext cx="8519512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1190" y="1606873"/>
            <a:ext cx="3980983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91190" y="2174876"/>
            <a:ext cx="3980983" cy="426124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953003" y="1606873"/>
            <a:ext cx="3886809" cy="56800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9" indent="0">
              <a:buNone/>
              <a:defRPr sz="2100" b="1"/>
            </a:lvl2pPr>
            <a:lvl3pPr marL="957838" indent="0">
              <a:buNone/>
              <a:defRPr sz="1900" b="1"/>
            </a:lvl3pPr>
            <a:lvl4pPr marL="1436757" indent="0">
              <a:buNone/>
              <a:defRPr sz="1700" b="1"/>
            </a:lvl4pPr>
            <a:lvl5pPr marL="1915677" indent="0">
              <a:buNone/>
              <a:defRPr sz="1700" b="1"/>
            </a:lvl5pPr>
            <a:lvl6pPr marL="2394596" indent="0">
              <a:buNone/>
              <a:defRPr sz="1700" b="1"/>
            </a:lvl6pPr>
            <a:lvl7pPr marL="2873515" indent="0">
              <a:buNone/>
              <a:defRPr sz="1700" b="1"/>
            </a:lvl7pPr>
            <a:lvl8pPr marL="3352434" indent="0">
              <a:buNone/>
              <a:defRPr sz="1700" b="1"/>
            </a:lvl8pPr>
            <a:lvl9pPr marL="3831353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53003" y="2188098"/>
            <a:ext cx="3886809" cy="424802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6D6D-5FC0-4FED-A1D8-A110903CA3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1588"/>
            <a:ext cx="9904412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1188" y="501068"/>
            <a:ext cx="8519512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823F-7A5E-42C0-AB42-23BBCC289C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74125" y="5872163"/>
            <a:ext cx="614363" cy="654050"/>
          </a:xfrm>
        </p:spPr>
        <p:txBody>
          <a:bodyPr/>
          <a:lstStyle>
            <a:lvl1pPr algn="ctr">
              <a:defRPr sz="2500" i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0CCF05F-2EC6-4012-9342-6CD2461FB6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9" indent="0">
              <a:buNone/>
              <a:defRPr sz="1300"/>
            </a:lvl2pPr>
            <a:lvl3pPr marL="957838" indent="0">
              <a:buNone/>
              <a:defRPr sz="1000"/>
            </a:lvl3pPr>
            <a:lvl4pPr marL="1436757" indent="0">
              <a:buNone/>
              <a:defRPr sz="900"/>
            </a:lvl4pPr>
            <a:lvl5pPr marL="1915677" indent="0">
              <a:buNone/>
              <a:defRPr sz="900"/>
            </a:lvl5pPr>
            <a:lvl6pPr marL="2394596" indent="0">
              <a:buNone/>
              <a:defRPr sz="900"/>
            </a:lvl6pPr>
            <a:lvl7pPr marL="2873515" indent="0">
              <a:buNone/>
              <a:defRPr sz="900"/>
            </a:lvl7pPr>
            <a:lvl8pPr marL="3352434" indent="0">
              <a:buNone/>
              <a:defRPr sz="900"/>
            </a:lvl8pPr>
            <a:lvl9pPr marL="383135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0A8BB-4502-492B-B03C-25580B2BE3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84238" y="490538"/>
            <a:ext cx="7954962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84238" y="1600200"/>
            <a:ext cx="7954962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 defTabSz="584163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 defTabSz="584163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17000" y="6042025"/>
            <a:ext cx="671513" cy="631825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>
            <a:lvl1pPr algn="ctr" defTabSz="584163">
              <a:lnSpc>
                <a:spcPts val="2204"/>
              </a:lnSpc>
              <a:defRPr sz="25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E00338-6D4B-4BFC-B1E4-D22BBD0C3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48" r:id="rId6"/>
    <p:sldLayoutId id="2147483954" r:id="rId7"/>
    <p:sldLayoutId id="2147483955" r:id="rId8"/>
    <p:sldLayoutId id="2147483947" r:id="rId9"/>
    <p:sldLayoutId id="2147483946" r:id="rId10"/>
    <p:sldLayoutId id="2147483945" r:id="rId11"/>
    <p:sldLayoutId id="2147483944" r:id="rId12"/>
    <p:sldLayoutId id="2147483956" r:id="rId13"/>
  </p:sldLayoutIdLst>
  <p:txStyles>
    <p:titleStyle>
      <a:lvl1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2pPr>
      <a:lvl3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3pPr>
      <a:lvl4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4pPr>
      <a:lvl5pPr algn="l" defTabSz="957263" rtl="0" eaLnBrk="0" fontAlgn="base" hangingPunct="0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5pPr>
      <a:lvl6pPr marL="457200" algn="l" defTabSz="957263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6pPr>
      <a:lvl7pPr marL="914400" algn="l" defTabSz="957263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7pPr>
      <a:lvl8pPr marL="1371600" algn="l" defTabSz="957263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8pPr>
      <a:lvl9pPr marL="1828800" algn="l" defTabSz="957263" rtl="0" fontAlgn="base">
        <a:lnSpc>
          <a:spcPts val="4775"/>
        </a:lnSpc>
        <a:spcBef>
          <a:spcPct val="0"/>
        </a:spcBef>
        <a:spcAft>
          <a:spcPct val="0"/>
        </a:spcAft>
        <a:defRPr sz="3900" b="1">
          <a:solidFill>
            <a:srgbClr val="005AA9"/>
          </a:solidFill>
          <a:latin typeface="Calibri" pitchFamily="34" charset="0"/>
        </a:defRPr>
      </a:lvl9pPr>
    </p:titleStyle>
    <p:bodyStyle>
      <a:lvl1pPr marL="333375" indent="-333375" algn="l" defTabSz="957263" rtl="0" eaLnBrk="0" fontAlgn="base" hangingPunct="0">
        <a:spcBef>
          <a:spcPct val="20000"/>
        </a:spcBef>
        <a:spcAft>
          <a:spcPct val="0"/>
        </a:spcAft>
        <a:buFont typeface="+mj-lt"/>
        <a:defRPr sz="3300" kern="1200">
          <a:solidFill>
            <a:srgbClr val="005AA9"/>
          </a:solidFill>
          <a:latin typeface="+mj-lt"/>
          <a:ea typeface="+mn-ea"/>
          <a:cs typeface="+mn-cs"/>
        </a:defRPr>
      </a:lvl1pPr>
      <a:lvl2pPr marL="333375" indent="1238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defRPr sz="2200" kern="1200">
          <a:solidFill>
            <a:srgbClr val="504F53"/>
          </a:solidFill>
          <a:latin typeface="+mj-lt"/>
          <a:ea typeface="+mn-ea"/>
          <a:cs typeface="+mn-cs"/>
        </a:defRPr>
      </a:lvl2pPr>
      <a:lvl3pPr marL="654050" indent="-238125" algn="l" defTabSz="9572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70000" algn="just" defTabSz="957263" rtl="0" eaLnBrk="0" fontAlgn="base" hangingPunct="0">
        <a:lnSpc>
          <a:spcPts val="1650"/>
        </a:lnSpc>
        <a:spcBef>
          <a:spcPts val="363"/>
        </a:spcBef>
        <a:spcAft>
          <a:spcPct val="0"/>
        </a:spcAft>
        <a:buFont typeface="Arial" charset="0"/>
        <a:defRPr sz="1500" kern="1200">
          <a:solidFill>
            <a:srgbClr val="504F53"/>
          </a:solidFill>
          <a:latin typeface="+mj-lt"/>
          <a:ea typeface="+mn-ea"/>
          <a:cs typeface="+mn-cs"/>
        </a:defRPr>
      </a:lvl4pPr>
      <a:lvl5pPr marL="1317625" indent="511175" algn="l" defTabSz="957263" rtl="0" eaLnBrk="0" fontAlgn="base" hangingPunct="0">
        <a:lnSpc>
          <a:spcPts val="1650"/>
        </a:lnSpc>
        <a:spcBef>
          <a:spcPts val="363"/>
        </a:spcBef>
        <a:spcAft>
          <a:spcPct val="0"/>
        </a:spcAft>
        <a:buFont typeface="Arial" charset="0"/>
        <a:defRPr sz="1300" kern="1200">
          <a:solidFill>
            <a:srgbClr val="8D8C90"/>
          </a:solidFill>
          <a:latin typeface="+mj-lt"/>
          <a:ea typeface="+mn-ea"/>
          <a:cs typeface="+mn-cs"/>
        </a:defRPr>
      </a:lvl5pPr>
      <a:lvl6pPr marL="263405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5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94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13" indent="-239460" algn="l" defTabSz="95783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9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8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7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6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5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34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53" algn="l" defTabSz="9578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110" y="4781739"/>
            <a:ext cx="526477" cy="194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Рисунок 6" descr="C:\Users\panova_ea\Desktop\ФНС\Новая папка\word\jpg\true-logo-FN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852" y="245573"/>
            <a:ext cx="1188250" cy="1234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83827" y="166577"/>
            <a:ext cx="9517760" cy="6557517"/>
          </a:xfrm>
          <a:prstGeom prst="rect">
            <a:avLst/>
          </a:prstGeom>
          <a:solidFill>
            <a:schemeClr val="bg1">
              <a:lumMod val="65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6" tIns="47888" rIns="95776" bIns="47888" anchor="ctr"/>
          <a:lstStyle/>
          <a:p>
            <a:endParaRPr lang="ru-RU" sz="1900" dirty="0">
              <a:solidFill>
                <a:srgbClr val="104E72"/>
              </a:solidFill>
              <a:cs typeface="Arial" pitchFamily="34" charset="0"/>
            </a:endParaRPr>
          </a:p>
        </p:txBody>
      </p:sp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1310000" y="6207984"/>
            <a:ext cx="7352707" cy="48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776" tIns="47888" rIns="95776" bIns="47888">
            <a:spAutoFit/>
          </a:bodyPr>
          <a:lstStyle/>
          <a:p>
            <a:pPr algn="ctr" defTabSz="957422">
              <a:defRPr/>
            </a:pPr>
            <a:r>
              <a:rPr lang="ru-RU" sz="25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25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428212" y="4509120"/>
            <a:ext cx="9116285" cy="1377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47" tIns="41974" rIns="83947" bIns="41974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«Правоприменительная практика по соблюдению налогового законодательства при администрировании имущественных налогов с физических лиц»</a:t>
            </a:r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 trans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66" y="192201"/>
            <a:ext cx="125200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442074" y="192201"/>
            <a:ext cx="6031206" cy="915750"/>
          </a:xfrm>
          <a:prstGeom prst="rect">
            <a:avLst/>
          </a:prstGeom>
        </p:spPr>
        <p:txBody>
          <a:bodyPr wrap="square" lIns="83933" tIns="41967" rIns="83933" bIns="41967">
            <a:spAutoFit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Реформа контрольно-надзорной деятельности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992560" y="2204864"/>
            <a:ext cx="8253921" cy="1687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770" tIns="42891" rIns="85770" bIns="42891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ru-RU" sz="2400" dirty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</a:t>
            </a:r>
            <a:r>
              <a:rPr lang="ru-RU" sz="2400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 </a:t>
            </a:r>
            <a:r>
              <a:rPr lang="ru-RU" sz="2400" dirty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z="2400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br>
              <a:rPr lang="ru-RU" sz="2400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Ханты–Мансийскому </a:t>
            </a:r>
            <a:r>
              <a:rPr lang="ru-RU" sz="2400" dirty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автономному </a:t>
            </a:r>
            <a:endParaRPr lang="ru-RU" sz="2400" dirty="0" smtClean="0">
              <a:solidFill>
                <a:srgbClr val="104E7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sz="2400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округу — </a:t>
            </a:r>
            <a:r>
              <a:rPr lang="ru-RU" sz="2400" dirty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</a:t>
            </a:r>
          </a:p>
          <a:p>
            <a:pPr algn="ctr" eaLnBrk="1" hangingPunct="1"/>
            <a:r>
              <a:rPr lang="ru-RU" sz="3200" b="1" dirty="0" err="1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Балута</a:t>
            </a:r>
            <a:r>
              <a:rPr lang="ru-RU" sz="3200" b="1" dirty="0" smtClean="0">
                <a:solidFill>
                  <a:srgbClr val="104E7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Валентин Валентинович</a:t>
            </a:r>
            <a:endParaRPr lang="ru-RU" sz="3200" b="1" dirty="0">
              <a:solidFill>
                <a:srgbClr val="104E7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3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/>
          </a:p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 Конституции Российской Федерации</a:t>
            </a:r>
          </a:p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00578876"/>
              </p:ext>
            </p:extLst>
          </p:nvPr>
        </p:nvGraphicFramePr>
        <p:xfrm>
          <a:off x="1296213" y="1412776"/>
          <a:ext cx="747846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45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Зарубежный опыт налогообложения имущества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4697" y="5549168"/>
            <a:ext cx="3790940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Цена реализации объектов недвижимости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388" y="1772816"/>
            <a:ext cx="3811555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налоговой базы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недвижимости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37388" y="3222920"/>
            <a:ext cx="3811555" cy="1286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 потенциально возможного к получению дохода от сдачи недвижимости в аренду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4697" y="4666468"/>
            <a:ext cx="3794245" cy="648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Капитализация стоимости объектов недвижимости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37388" y="2492896"/>
            <a:ext cx="3789108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Стоимостная оценка недвижимости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33392" y="1772816"/>
            <a:ext cx="3811555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налоговой базы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транспортных средств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33392" y="2476195"/>
            <a:ext cx="3789108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мощность двигателя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33392" y="3195333"/>
            <a:ext cx="3789108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стоимость топлива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233392" y="3898614"/>
            <a:ext cx="3789108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выбросов углекислого газа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50298" y="4702472"/>
            <a:ext cx="2136977" cy="14227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Эксплуатация транспортного средства (плата за 1 км.)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C:\Program Files (x86)\Microsoft Office\MEDIA\CAGCAT10\j021685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984" y="5003762"/>
            <a:ext cx="18272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1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налоги с физических лиц в Российской Федерации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6497" y="1916832"/>
            <a:ext cx="2880320" cy="2016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27369" y="1916832"/>
            <a:ext cx="2765397" cy="2016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31190" y="4365104"/>
            <a:ext cx="2961970" cy="20162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  <a:endParaRPr lang="ru-RU" sz="3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inet\Desktop\картинки для презентации\dokumenty-neobhodimye-dlya-pokupki-doma-s-zemel-nym-uchastkom-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40" y="1910292"/>
            <a:ext cx="2880320" cy="2022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inet\Desktop\картинки для презентации\avtomobili-transportnye-sredst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370" y="4395589"/>
            <a:ext cx="2142054" cy="197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inet\Desktop\картинки для презентации\2aa2230a12cce06ebe88de0bbc104f6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65" y="4395589"/>
            <a:ext cx="2520279" cy="187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37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5651499" y="4517655"/>
            <a:ext cx="299512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налоги с физических лиц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4728" y="1700808"/>
            <a:ext cx="5040560" cy="61206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76669" y="4517655"/>
            <a:ext cx="2995128" cy="6480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бюджет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109125" y="3427379"/>
            <a:ext cx="259228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02965" y="3366249"/>
            <a:ext cx="259228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513462" y="5949280"/>
            <a:ext cx="3338386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01.01.2020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848" y="1700808"/>
            <a:ext cx="648072" cy="6120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936" y="4758791"/>
            <a:ext cx="504056" cy="476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744" y="1700808"/>
            <a:ext cx="648072" cy="6120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314" y="4758790"/>
            <a:ext cx="504056" cy="476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957" y="4750851"/>
            <a:ext cx="504056" cy="476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inet\Desktop\картинки для презентации\unname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27" y="4739962"/>
            <a:ext cx="504056" cy="4760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трелка вправо 5"/>
          <p:cNvSpPr/>
          <p:nvPr/>
        </p:nvSpPr>
        <p:spPr>
          <a:xfrm rot="19111647">
            <a:off x="2164873" y="2495467"/>
            <a:ext cx="1227934" cy="625489"/>
          </a:xfrm>
          <a:prstGeom prst="right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100 %</a:t>
            </a:r>
          </a:p>
        </p:txBody>
      </p:sp>
      <p:sp>
        <p:nvSpPr>
          <p:cNvPr id="10" name="Стрелка вниз 9"/>
          <p:cNvSpPr/>
          <p:nvPr/>
        </p:nvSpPr>
        <p:spPr>
          <a:xfrm rot="8119797">
            <a:off x="6856312" y="2275622"/>
            <a:ext cx="585503" cy="1123394"/>
          </a:xfrm>
          <a:prstGeom prst="down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 rot="2715927">
            <a:off x="6701065" y="2630734"/>
            <a:ext cx="994430" cy="57410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75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100 %</a:t>
            </a:r>
          </a:p>
        </p:txBody>
      </p:sp>
      <p:sp>
        <p:nvSpPr>
          <p:cNvPr id="24" name="Стрелка вправо 23"/>
          <p:cNvSpPr/>
          <p:nvPr/>
        </p:nvSpPr>
        <p:spPr>
          <a:xfrm rot="13601154">
            <a:off x="3517593" y="5286502"/>
            <a:ext cx="753728" cy="504056"/>
          </a:xfrm>
          <a:prstGeom prst="right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8894934">
            <a:off x="6045435" y="5306225"/>
            <a:ext cx="753728" cy="504056"/>
          </a:xfrm>
          <a:prstGeom prst="rightArrow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 rot="18851741">
            <a:off x="6028277" y="5406348"/>
            <a:ext cx="788044" cy="37642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20 %</a:t>
            </a:r>
          </a:p>
        </p:txBody>
      </p:sp>
      <p:sp>
        <p:nvSpPr>
          <p:cNvPr id="27" name="TextBox 26"/>
          <p:cNvSpPr txBox="1"/>
          <p:nvPr/>
        </p:nvSpPr>
        <p:spPr>
          <a:xfrm rot="2699276">
            <a:off x="3614789" y="5445865"/>
            <a:ext cx="688668" cy="373669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40000" lnSpcReduction="20000"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80 %</a:t>
            </a:r>
          </a:p>
        </p:txBody>
      </p:sp>
    </p:spTree>
    <p:extLst>
      <p:ext uri="{BB962C8B-B14F-4D97-AF65-F5344CB8AC3E}">
        <p14:creationId xmlns:p14="http://schemas.microsoft.com/office/powerpoint/2010/main" val="313277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регулирование налогообложения имущественных налогов с физических лиц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04728" y="1697984"/>
            <a:ext cx="5040560" cy="65089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Налоговый кодекс РФ</a:t>
            </a:r>
            <a:endParaRPr lang="ru-RU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99186" y="4016076"/>
            <a:ext cx="2779914" cy="3960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prstClr val="black"/>
                </a:solidFill>
              </a:rPr>
              <a:t>Устанавливают:</a:t>
            </a:r>
            <a:endParaRPr lang="ru-RU" sz="1800" b="1" dirty="0">
              <a:solidFill>
                <a:prstClr val="black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64568" y="2924944"/>
            <a:ext cx="2592288" cy="9586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32 </a:t>
            </a:r>
          </a:p>
          <a:p>
            <a:pPr algn="ctr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имущество физических лиц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29489" y="2924945"/>
            <a:ext cx="2592288" cy="9586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28 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Транспортный налог 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92999" y="2914185"/>
            <a:ext cx="2592288" cy="9586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31 </a:t>
            </a:r>
          </a:p>
          <a:p>
            <a:pPr algn="ctr"/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60308" y="4581128"/>
            <a:ext cx="7405059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Налогоплательщиков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налогообложения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Налоговую базу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установления налоговых ставок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Льготы</a:t>
            </a:r>
          </a:p>
          <a:p>
            <a:pPr marL="342900" indent="-342900">
              <a:buFontTx/>
              <a:buChar char="-"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местного самоуправления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власти субъекта Российской Федерации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 имущественных налогов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inet\Desktop\картинки для презентации\EGkP7maWkAIDcO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2386" y="1530125"/>
            <a:ext cx="1147910" cy="129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inet\Desktop\картинки для презентации\EGkP7maWkAIDcO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63" y="1542639"/>
            <a:ext cx="1147910" cy="129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12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Задолженность по имущественным налогам,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127872"/>
              </p:ext>
            </p:extLst>
          </p:nvPr>
        </p:nvGraphicFramePr>
        <p:xfrm>
          <a:off x="776536" y="1916832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2" name="Picture 2" descr="C:\Users\inet\Desktop\картинки для презентации\graph-blu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1804">
            <a:off x="6890457" y="5187999"/>
            <a:ext cx="1896399" cy="12652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73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776536" y="651620"/>
            <a:ext cx="8616231" cy="8282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по имущественным налогам,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4568" y="620688"/>
            <a:ext cx="7488832" cy="43204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 fontScale="55000" lnSpcReduction="20000"/>
          </a:bodyPr>
          <a:lstStyle/>
          <a:p>
            <a:pPr defTabSz="1043056" fontAlgn="auto">
              <a:spcAft>
                <a:spcPts val="0"/>
              </a:spcAft>
            </a:pPr>
            <a:endParaRPr lang="ru-RU" sz="4800" b="1" dirty="0" smtClean="0">
              <a:solidFill>
                <a:srgbClr val="005AA9"/>
              </a:solidFill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653182"/>
              </p:ext>
            </p:extLst>
          </p:nvPr>
        </p:nvGraphicFramePr>
        <p:xfrm>
          <a:off x="776536" y="2057400"/>
          <a:ext cx="7920880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56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68624" y="2708920"/>
            <a:ext cx="684611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5AA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Благодарю за внимание!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9017000" y="6042025"/>
            <a:ext cx="671513" cy="631825"/>
          </a:xfrm>
        </p:spPr>
        <p:txBody>
          <a:bodyPr/>
          <a:lstStyle/>
          <a:p>
            <a:pPr>
              <a:defRPr/>
            </a:pPr>
            <a:fld id="{1F7D483C-B650-4B9E-8229-9FE6A7848E85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4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16067</TotalTime>
  <Words>250</Words>
  <Application>Microsoft Office PowerPoint</Application>
  <PresentationFormat>Лист A4 (210x297 мм)</PresentationFormat>
  <Paragraphs>78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Факторный анализ причин снижения доначислений по выездным налоговым проверкам</dc:title>
  <dc:creator>Калугин Андрей Александрович</dc:creator>
  <cp:lastModifiedBy>Иванова Александра Александровна</cp:lastModifiedBy>
  <cp:revision>509</cp:revision>
  <dcterms:modified xsi:type="dcterms:W3CDTF">2020-09-02T12:44:56Z</dcterms:modified>
</cp:coreProperties>
</file>